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0" r:id="rId4"/>
    <p:sldMasterId id="2147483875" r:id="rId5"/>
    <p:sldMasterId id="2147483847" r:id="rId6"/>
    <p:sldMasterId id="2147483852" r:id="rId7"/>
    <p:sldMasterId id="2147483855" r:id="rId8"/>
    <p:sldMasterId id="2147483858" r:id="rId9"/>
  </p:sldMasterIdLst>
  <p:notesMasterIdLst>
    <p:notesMasterId r:id="rId24"/>
  </p:notesMasterIdLst>
  <p:sldIdLst>
    <p:sldId id="265" r:id="rId10"/>
    <p:sldId id="266" r:id="rId11"/>
    <p:sldId id="280" r:id="rId12"/>
    <p:sldId id="279" r:id="rId13"/>
    <p:sldId id="283" r:id="rId14"/>
    <p:sldId id="268" r:id="rId15"/>
    <p:sldId id="270" r:id="rId16"/>
    <p:sldId id="282" r:id="rId17"/>
    <p:sldId id="281" r:id="rId18"/>
    <p:sldId id="275" r:id="rId19"/>
    <p:sldId id="276" r:id="rId20"/>
    <p:sldId id="277" r:id="rId21"/>
    <p:sldId id="278" r:id="rId22"/>
    <p:sldId id="292" r:id="rId23"/>
  </p:sldIdLst>
  <p:sldSz cx="12192000" cy="6858000"/>
  <p:notesSz cx="7010400" cy="9296400"/>
  <p:embeddedFontLst>
    <p:embeddedFont>
      <p:font typeface="Luxury Gold" panose="02000605040000020004" pitchFamily="2" charset="77"/>
      <p:regular r:id="rId25"/>
    </p:embeddedFont>
    <p:embeddedFont>
      <p:font typeface="Wingdings 2" pitchFamily="2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C99EA95-462F-42C5-80E7-CFF3D07B9641}">
          <p14:sldIdLst>
            <p14:sldId id="265"/>
            <p14:sldId id="266"/>
            <p14:sldId id="280"/>
            <p14:sldId id="279"/>
            <p14:sldId id="283"/>
            <p14:sldId id="268"/>
            <p14:sldId id="270"/>
            <p14:sldId id="282"/>
            <p14:sldId id="281"/>
            <p14:sldId id="275"/>
            <p14:sldId id="276"/>
            <p14:sldId id="277"/>
            <p14:sldId id="278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Fuller" initials="KF" lastIdx="7" clrIdx="0">
    <p:extLst>
      <p:ext uri="{19B8F6BF-5375-455C-9EA6-DF929625EA0E}">
        <p15:presenceInfo xmlns:p15="http://schemas.microsoft.com/office/powerpoint/2012/main" userId="S::kfuller@waseyabek.com::1ab773c3-9762-47a0-b76c-5d6464ec85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288"/>
    <a:srgbClr val="C3202F"/>
    <a:srgbClr val="2B292A"/>
    <a:srgbClr val="1F1D1E"/>
    <a:srgbClr val="E9E9E9"/>
    <a:srgbClr val="FEC24A"/>
    <a:srgbClr val="EB8537"/>
    <a:srgbClr val="233747"/>
    <a:srgbClr val="FF0000"/>
    <a:srgbClr val="FDB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63DBA-0621-47A8-BA33-14CD34A810E7}" v="32" dt="2025-06-20T18:15:12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6" autoAdjust="0"/>
    <p:restoredTop sz="96054" autoAdjust="0"/>
  </p:normalViewPr>
  <p:slideViewPr>
    <p:cSldViewPr>
      <p:cViewPr varScale="1">
        <p:scale>
          <a:sx n="123" d="100"/>
          <a:sy n="123" d="100"/>
        </p:scale>
        <p:origin x="1216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6E5931-A99A-4D8B-A003-4962CFFA3F57}" type="datetimeFigureOut">
              <a:rPr lang="en-US" smtClean="0"/>
              <a:t>7/22/25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B45C4C5-D2EB-46B6-945C-425B237A0C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2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C: Title Slide">
    <p:bg>
      <p:bgPr>
        <a:solidFill>
          <a:srgbClr val="2B2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6081D7-84B0-4991-9740-4BBA057B9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87" b="25735"/>
          <a:stretch/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02A81-9BE2-3E94-D452-FD25698B8454}"/>
              </a:ext>
            </a:extLst>
          </p:cNvPr>
          <p:cNvCxnSpPr>
            <a:cxnSpLocks/>
          </p:cNvCxnSpPr>
          <p:nvPr userDrawn="1"/>
        </p:nvCxnSpPr>
        <p:spPr>
          <a:xfrm>
            <a:off x="2362201" y="4572000"/>
            <a:ext cx="746759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B7D51-F365-C2D3-15AD-F4F2C6907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69276"/>
            <a:ext cx="10515600" cy="5539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6E2C6F-6867-CDDC-D37D-8F639A9D2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21213"/>
            <a:ext cx="10515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spc="150" baseline="0">
                <a:solidFill>
                  <a:schemeClr val="bg1">
                    <a:lumMod val="95000"/>
                  </a:schemeClr>
                </a:solidFill>
                <a:latin typeface="Luxury Gold" panose="02000605040000020004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4EFD151-98DE-5E20-0B96-08E24BC2C6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62200" y="2011895"/>
            <a:ext cx="7467600" cy="13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FS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7AA8C-A301-A0DE-A9C5-5EF54F91F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85647" cy="686157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45A75E4-B6FD-C701-9DFB-1134428757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36950" y="2286000"/>
            <a:ext cx="5118100" cy="1143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02A81-9BE2-3E94-D452-FD25698B8454}"/>
              </a:ext>
            </a:extLst>
          </p:cNvPr>
          <p:cNvCxnSpPr>
            <a:cxnSpLocks/>
          </p:cNvCxnSpPr>
          <p:nvPr userDrawn="1"/>
        </p:nvCxnSpPr>
        <p:spPr>
          <a:xfrm>
            <a:off x="2362201" y="4572000"/>
            <a:ext cx="746759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B7D51-F365-C2D3-15AD-F4F2C6907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69276"/>
            <a:ext cx="10515600" cy="5539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6E2C6F-6867-CDDC-D37D-8F639A9D2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21213"/>
            <a:ext cx="10515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spc="150" baseline="0">
                <a:solidFill>
                  <a:schemeClr val="bg1">
                    <a:lumMod val="95000"/>
                  </a:schemeClr>
                </a:solidFill>
                <a:latin typeface="Luxury Gold" panose="02000605040000020004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22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FS: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430000" cy="4111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spc="50" baseline="0">
                <a:solidFill>
                  <a:schemeClr val="tx1"/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3B3C6C-8C8B-9E4D-21C1-9EA566CF7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06200" y="6132513"/>
            <a:ext cx="457200" cy="457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D94A95-2778-9A7D-0115-A4932D16A7F7}"/>
              </a:ext>
            </a:extLst>
          </p:cNvPr>
          <p:cNvCxnSpPr>
            <a:cxnSpLocks/>
          </p:cNvCxnSpPr>
          <p:nvPr userDrawn="1"/>
        </p:nvCxnSpPr>
        <p:spPr>
          <a:xfrm>
            <a:off x="304800" y="725487"/>
            <a:ext cx="11582400" cy="0"/>
          </a:xfrm>
          <a:prstGeom prst="line">
            <a:avLst/>
          </a:prstGeom>
          <a:ln w="28575">
            <a:solidFill>
              <a:srgbClr val="22428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989118-E19F-3B2C-76DF-02BB36B16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11430000" cy="5638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70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FS: BK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7AA8C-A301-A0DE-A9C5-5EF54F91F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85647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05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95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3306A-4092-E62A-5E5A-E74322234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D69D9F8-7135-C12A-315F-D484576850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53558" y="2286000"/>
            <a:ext cx="5084884" cy="1143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02A81-9BE2-3E94-D452-FD25698B8454}"/>
              </a:ext>
            </a:extLst>
          </p:cNvPr>
          <p:cNvCxnSpPr>
            <a:cxnSpLocks/>
          </p:cNvCxnSpPr>
          <p:nvPr userDrawn="1"/>
        </p:nvCxnSpPr>
        <p:spPr>
          <a:xfrm>
            <a:off x="2362201" y="4572000"/>
            <a:ext cx="746759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B7D51-F365-C2D3-15AD-F4F2C6907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69276"/>
            <a:ext cx="10515600" cy="5539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3600">
                <a:solidFill>
                  <a:schemeClr val="bg1">
                    <a:lumMod val="95000"/>
                  </a:schemeClr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6E2C6F-6867-CDDC-D37D-8F639A9D2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21213"/>
            <a:ext cx="10515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spc="150" baseline="0">
                <a:solidFill>
                  <a:schemeClr val="bg1">
                    <a:lumMod val="95000"/>
                  </a:schemeClr>
                </a:solidFill>
                <a:latin typeface="Luxury Gold" panose="02000605040000020004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7654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95: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430000" cy="4111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spc="50" baseline="0">
                <a:solidFill>
                  <a:schemeClr val="tx1"/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3B3C6C-8C8B-9E4D-21C1-9EA566CF7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12062" y="6132513"/>
            <a:ext cx="445476" cy="457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D94A95-2778-9A7D-0115-A4932D16A7F7}"/>
              </a:ext>
            </a:extLst>
          </p:cNvPr>
          <p:cNvCxnSpPr>
            <a:cxnSpLocks/>
          </p:cNvCxnSpPr>
          <p:nvPr userDrawn="1"/>
        </p:nvCxnSpPr>
        <p:spPr>
          <a:xfrm>
            <a:off x="304800" y="725487"/>
            <a:ext cx="11582400" cy="0"/>
          </a:xfrm>
          <a:prstGeom prst="line">
            <a:avLst/>
          </a:prstGeom>
          <a:ln w="28575">
            <a:solidFill>
              <a:srgbClr val="22428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989118-E19F-3B2C-76DF-02BB36B16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11430000" cy="5638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20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d95: BK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23306A-4092-E62A-5E5A-E743222340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" y="0"/>
            <a:ext cx="12185647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72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C: Title &amp; Content Slide">
    <p:bg>
      <p:bgPr>
        <a:solidFill>
          <a:srgbClr val="2B2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0921714-8DF8-0EF8-6B2B-3C3AB06F7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87" b="25735"/>
          <a:stretch/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430000" cy="4111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spc="50" baseline="0">
                <a:solidFill>
                  <a:schemeClr val="bg1">
                    <a:lumMod val="95000"/>
                  </a:schemeClr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3B3C6C-8C8B-9E4D-21C1-9EA566CF7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06200" y="6019800"/>
            <a:ext cx="457200" cy="59708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D94A95-2778-9A7D-0115-A4932D16A7F7}"/>
              </a:ext>
            </a:extLst>
          </p:cNvPr>
          <p:cNvCxnSpPr>
            <a:cxnSpLocks/>
          </p:cNvCxnSpPr>
          <p:nvPr userDrawn="1"/>
        </p:nvCxnSpPr>
        <p:spPr>
          <a:xfrm>
            <a:off x="304800" y="725487"/>
            <a:ext cx="1158240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989118-E19F-3B2C-76DF-02BB36B16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11430000" cy="5638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1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14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539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C: BKG">
    <p:bg>
      <p:bgPr>
        <a:solidFill>
          <a:srgbClr val="2B2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0921714-8DF8-0EF8-6B2B-3C3AB06F7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87" b="25735"/>
          <a:stretch/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5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C: Title Slide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6081D7-84B0-4991-9740-4BBA057B9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87" b="25735"/>
          <a:stretch/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2A745EC-4EFA-F4EC-AB95-F23EAC1747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201" y="2022872"/>
            <a:ext cx="7467598" cy="13430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02A81-9BE2-3E94-D452-FD25698B8454}"/>
              </a:ext>
            </a:extLst>
          </p:cNvPr>
          <p:cNvCxnSpPr>
            <a:cxnSpLocks/>
          </p:cNvCxnSpPr>
          <p:nvPr userDrawn="1"/>
        </p:nvCxnSpPr>
        <p:spPr>
          <a:xfrm>
            <a:off x="2362201" y="4572000"/>
            <a:ext cx="7467598" cy="0"/>
          </a:xfrm>
          <a:prstGeom prst="line">
            <a:avLst/>
          </a:prstGeom>
          <a:ln w="28575">
            <a:solidFill>
              <a:srgbClr val="FEC2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B7D51-F365-C2D3-15AD-F4F2C6907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69276"/>
            <a:ext cx="10515600" cy="5539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3600"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6E2C6F-6867-CDDC-D37D-8F639A9D2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21213"/>
            <a:ext cx="10515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spc="150" baseline="0">
                <a:latin typeface="Luxury Gold" panose="02000605040000020004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5328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C: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430000" cy="4111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spc="50" baseline="0"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3B3C6C-8C8B-9E4D-21C1-9EA566CF73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06200" y="6019800"/>
            <a:ext cx="457200" cy="6026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D94A95-2778-9A7D-0115-A4932D16A7F7}"/>
              </a:ext>
            </a:extLst>
          </p:cNvPr>
          <p:cNvCxnSpPr>
            <a:cxnSpLocks/>
          </p:cNvCxnSpPr>
          <p:nvPr userDrawn="1"/>
        </p:nvCxnSpPr>
        <p:spPr>
          <a:xfrm>
            <a:off x="304800" y="725487"/>
            <a:ext cx="11582400" cy="0"/>
          </a:xfrm>
          <a:prstGeom prst="line">
            <a:avLst/>
          </a:prstGeom>
          <a:ln w="28575">
            <a:solidFill>
              <a:srgbClr val="FEC24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989118-E19F-3B2C-76DF-02BB36B16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11430000" cy="56388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8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C: BKG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6081D7-84B0-4991-9740-4BBA057B9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87" b="25735"/>
          <a:stretch/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: Title Slide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6081D7-84B0-4991-9740-4BBA057B9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87" b="25735"/>
          <a:stretch/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502A81-9BE2-3E94-D452-FD25698B8454}"/>
              </a:ext>
            </a:extLst>
          </p:cNvPr>
          <p:cNvCxnSpPr>
            <a:cxnSpLocks/>
          </p:cNvCxnSpPr>
          <p:nvPr userDrawn="1"/>
        </p:nvCxnSpPr>
        <p:spPr>
          <a:xfrm>
            <a:off x="2362201" y="4572000"/>
            <a:ext cx="7467598" cy="0"/>
          </a:xfrm>
          <a:prstGeom prst="line">
            <a:avLst/>
          </a:prstGeom>
          <a:ln w="28575">
            <a:solidFill>
              <a:srgbClr val="C3202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4B7D51-F365-C2D3-15AD-F4F2C69070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69276"/>
            <a:ext cx="10515600" cy="553998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 sz="3600">
                <a:solidFill>
                  <a:srgbClr val="224288"/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6E2C6F-6867-CDDC-D37D-8F639A9D2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21213"/>
            <a:ext cx="10515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spc="150" baseline="0">
                <a:solidFill>
                  <a:srgbClr val="224288"/>
                </a:solidFill>
                <a:latin typeface="Luxury Gold" panose="02000605040000020004" pitchFamily="2" charset="77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887B64-BBBC-0243-3187-9E48CF0257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62201" y="1615659"/>
            <a:ext cx="7467598" cy="182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3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: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430000" cy="41116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spc="50" baseline="0">
                <a:solidFill>
                  <a:srgbClr val="224288"/>
                </a:solidFill>
                <a:latin typeface="Luxury Gold" panose="02000605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43B3C6C-8C8B-9E4D-21C1-9EA566CF7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06200" y="6132513"/>
            <a:ext cx="457200" cy="4572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D94A95-2778-9A7D-0115-A4932D16A7F7}"/>
              </a:ext>
            </a:extLst>
          </p:cNvPr>
          <p:cNvCxnSpPr>
            <a:cxnSpLocks/>
          </p:cNvCxnSpPr>
          <p:nvPr userDrawn="1"/>
        </p:nvCxnSpPr>
        <p:spPr>
          <a:xfrm>
            <a:off x="304800" y="725487"/>
            <a:ext cx="11582400" cy="0"/>
          </a:xfrm>
          <a:prstGeom prst="line">
            <a:avLst/>
          </a:prstGeom>
          <a:ln w="28575">
            <a:solidFill>
              <a:srgbClr val="C3202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989118-E19F-3B2C-76DF-02BB36B16B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11430000" cy="56388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24288"/>
                </a:solidFill>
              </a:defRPr>
            </a:lvl1pPr>
            <a:lvl2pPr>
              <a:defRPr sz="1400">
                <a:solidFill>
                  <a:srgbClr val="224288"/>
                </a:solidFill>
              </a:defRPr>
            </a:lvl2pPr>
            <a:lvl3pPr>
              <a:defRPr sz="1400">
                <a:solidFill>
                  <a:srgbClr val="224288"/>
                </a:solidFill>
              </a:defRPr>
            </a:lvl3pPr>
            <a:lvl4pPr>
              <a:defRPr sz="1400">
                <a:solidFill>
                  <a:srgbClr val="224288"/>
                </a:solidFill>
              </a:defRPr>
            </a:lvl4pPr>
            <a:lvl5pPr>
              <a:defRPr sz="1400">
                <a:solidFill>
                  <a:srgbClr val="22428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90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D: BKG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06081D7-84B0-4991-9740-4BBA057B9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087" b="25735"/>
          <a:stretch/>
        </p:blipFill>
        <p:spPr>
          <a:xfrm>
            <a:off x="762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3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70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6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51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7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86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7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13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74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13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fisher@waseyabek.com" TargetMode="External"/><Relationship Id="rId7" Type="http://schemas.openxmlformats.org/officeDocument/2006/relationships/hyperlink" Target="http://www.wfedservices.com/" TargetMode="External"/><Relationship Id="rId2" Type="http://schemas.openxmlformats.org/officeDocument/2006/relationships/hyperlink" Target="mailto:hbenesch@waseyabek.c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vhatfield@wfedservices.com" TargetMode="External"/><Relationship Id="rId5" Type="http://schemas.openxmlformats.org/officeDocument/2006/relationships/hyperlink" Target="mailto:valerie.whetzel@e2.com" TargetMode="External"/><Relationship Id="rId4" Type="http://schemas.openxmlformats.org/officeDocument/2006/relationships/hyperlink" Target="mailto:kimberley.meyers@e2.co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avanan.click/v2/r01/___http:/www.amentum.com/___.YXAzOndhc2V5YWJla2RldmVsb3BtZW50OmE6bzoxNWQ0ZTQ4NjExYmFkMjNkZGUwZTUzNTg4ZjQwZTg0Mjo3OmNiOTE6ZTZiNmE2ZmJjZGQxYmNmMDJkODkwZTljMzhhNTNhMGQ2MDIwMjZmYzE3N2FjNzc5NmQxY2FlMDY1M2Q5MTA1ZjpoOlQ6T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9FC11-84A9-36AE-2EA2-F8135688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500"/>
            <a:ext cx="10515600" cy="861774"/>
          </a:xfrm>
        </p:spPr>
        <p:txBody>
          <a:bodyPr/>
          <a:lstStyle/>
          <a:p>
            <a:r>
              <a:rPr lang="en-US" sz="2800" dirty="0"/>
              <a:t>National Energy Technology Laboratory (NETL) </a:t>
            </a:r>
            <a:br>
              <a:rPr lang="en-US" sz="2800" dirty="0"/>
            </a:br>
            <a:r>
              <a:rPr lang="en-US" sz="2800" dirty="0"/>
              <a:t>Site Operations Support (SOS) Services – SOS5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8E9E0-1EAA-94D7-5369-ECAEF8EDE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621212"/>
            <a:ext cx="10515600" cy="947952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Town Hall Meeting</a:t>
            </a:r>
          </a:p>
        </p:txBody>
      </p:sp>
    </p:spTree>
    <p:extLst>
      <p:ext uri="{BB962C8B-B14F-4D97-AF65-F5344CB8AC3E}">
        <p14:creationId xmlns:p14="http://schemas.microsoft.com/office/powerpoint/2010/main" val="387166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A6D3-35D1-5142-6E7B-DB7F13C3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Contract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A442F-2440-6FE4-B0B6-DE9D7CE827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38200"/>
            <a:ext cx="11125200" cy="5791200"/>
          </a:xfrm>
        </p:spPr>
        <p:txBody>
          <a:bodyPr/>
          <a:lstStyle/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Safety First</a:t>
            </a:r>
          </a:p>
          <a:p>
            <a:pPr lvl="1"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People</a:t>
            </a:r>
          </a:p>
          <a:p>
            <a:pPr lvl="1"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Environment</a:t>
            </a:r>
          </a:p>
          <a:p>
            <a:pPr lvl="1"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Equipment</a:t>
            </a:r>
          </a:p>
          <a:p>
            <a:pPr lvl="0">
              <a:spcBef>
                <a:spcPts val="120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Smooth, Seamless Transition</a:t>
            </a: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8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Single, Fully Integrated Team – One Line of Authority</a:t>
            </a: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8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Priority Focus is on the R&amp;D Mission</a:t>
            </a: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8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Frequent, Transparent Communication</a:t>
            </a: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8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Disciplined Work Execution w/ Flexibility</a:t>
            </a: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8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Service Organization Mentality</a:t>
            </a: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8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lvl="0"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cs typeface="Kigelia Arabic" panose="020B0503040502020203" pitchFamily="34" charset="0"/>
              </a:rPr>
              <a:t>Reach-back to Depth and Breadth of our Three Companies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>
              <a:latin typeface="Luxury Gold" panose="02000605040000020004" charset="0"/>
            </a:endParaRPr>
          </a:p>
          <a:p>
            <a:endParaRPr lang="en-US" sz="2400" dirty="0">
              <a:latin typeface="Luxury Gold" panose="02000605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4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2683-6F72-B2B1-5BE2-94D02FD7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Transition Team</a:t>
            </a:r>
            <a:endParaRPr lang="en-US" sz="3200" dirty="0">
              <a:highlight>
                <a:srgbClr val="FFFF00"/>
              </a:highlight>
            </a:endParaRPr>
          </a:p>
        </p:txBody>
      </p:sp>
      <p:pic>
        <p:nvPicPr>
          <p:cNvPr id="8" name="Picture 7" descr="Timeline&#10;&#10;AI-generated content may be incorrect.">
            <a:extLst>
              <a:ext uri="{FF2B5EF4-FFF2-40B4-BE49-F238E27FC236}">
                <a16:creationId xmlns:a16="http://schemas.microsoft.com/office/drawing/2014/main" id="{A34FA116-7980-108F-7489-D004BD4A4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032448"/>
            <a:ext cx="5111072" cy="479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69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156B-FEBF-FC7D-3355-C26E1B95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Transition Key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17E2E-B448-A459-253A-C8348C01C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40080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Kigelia Arabic" panose="020B0503040502020203" pitchFamily="34" charset="0"/>
              </a:rPr>
              <a:t>WFS has posted positions for the Amentum Engineering and E2 UMWA individuals who will be hired by WFS and will have offer letters and packages out late July/early August</a:t>
            </a:r>
          </a:p>
          <a:p>
            <a:pPr marL="640080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marL="639762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Kigelia Arabic" panose="020B0503040502020203" pitchFamily="34" charset="0"/>
              </a:rPr>
              <a:t>E2 will post any remaining Pittsburgh Supervisor positions and will have offer letters and packages out late July/early August</a:t>
            </a:r>
          </a:p>
          <a:p>
            <a:pPr marL="639762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marL="639762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ptos" panose="020B0004020202020204" pitchFamily="34" charset="0"/>
                <a:cs typeface="Kigelia Arabic" panose="020B0503040502020203" pitchFamily="34" charset="0"/>
              </a:rPr>
              <a:t>HR representatives are available to review benefits/answer questions</a:t>
            </a:r>
          </a:p>
          <a:p>
            <a:pPr marL="639762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marL="627062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Kigelia Arabic" panose="020B0503040502020203" pitchFamily="34" charset="0"/>
              </a:rPr>
              <a:t>We will execute a smooth contract transition that minimizes disruption and </a:t>
            </a:r>
            <a:r>
              <a:rPr lang="en-US" sz="2400" b="1" u="sng" dirty="0">
                <a:latin typeface="Aptos" panose="020B0004020202020204" pitchFamily="34" charset="0"/>
                <a:cs typeface="Kigelia Arabic" panose="020B0503040502020203" pitchFamily="34" charset="0"/>
              </a:rPr>
              <a:t>will</a:t>
            </a:r>
            <a:r>
              <a:rPr lang="en-US" sz="2400" dirty="0">
                <a:latin typeface="Aptos" panose="020B0004020202020204" pitchFamily="34" charset="0"/>
                <a:cs typeface="Kigelia Arabic" panose="020B0503040502020203" pitchFamily="34" charset="0"/>
              </a:rPr>
              <a:t> </a:t>
            </a:r>
            <a:r>
              <a:rPr lang="en-US" sz="2400" b="1" u="sng" dirty="0">
                <a:latin typeface="Aptos" panose="020B0004020202020204" pitchFamily="34" charset="0"/>
                <a:cs typeface="Kigelia Arabic" panose="020B0503040502020203" pitchFamily="34" charset="0"/>
              </a:rPr>
              <a:t>not</a:t>
            </a:r>
            <a:r>
              <a:rPr lang="en-US" sz="2400" dirty="0">
                <a:latin typeface="Aptos" panose="020B0004020202020204" pitchFamily="34" charset="0"/>
                <a:cs typeface="Kigelia Arabic" panose="020B0503040502020203" pitchFamily="34" charset="0"/>
              </a:rPr>
              <a:t> compromise the ongoing operations.</a:t>
            </a:r>
          </a:p>
          <a:p>
            <a:pPr marL="627062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cs typeface="Kigelia Arabic" panose="020B0503040502020203" pitchFamily="34" charset="0"/>
            </a:endParaRPr>
          </a:p>
          <a:p>
            <a:pPr marL="639762" lvl="1" indent="-342900">
              <a:spcBef>
                <a:spcPts val="0"/>
              </a:spcBef>
              <a:buClr>
                <a:srgbClr val="224288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  <a:cs typeface="Kigelia Arabic" panose="020B0503040502020203" pitchFamily="34" charset="0"/>
              </a:rPr>
              <a:t>We will provide contract transition updates to you through our WFS Website (Dave’s Desk memos, etc.).</a:t>
            </a:r>
          </a:p>
          <a:p>
            <a:pPr marL="0" indent="0">
              <a:buNone/>
            </a:pPr>
            <a:endParaRPr lang="en-US" sz="2000" dirty="0">
              <a:latin typeface="Luxury Gold" panose="0200060504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88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7DFA-439D-01AA-107D-E1122BDA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1A7C4-A832-A5E8-4330-26D05CB53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11430000" cy="5867400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Human Resource Team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Waséyabek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Holly Benesch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hbenesch@waseyabek.com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	Waséyabek - Caitlin Fisher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cfisher@waseyabek.com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</a:rPr>
              <a:t>	Amentum - Kimbly Davis Williams –</a:t>
            </a:r>
            <a:r>
              <a:rPr lang="en-US" sz="2000" dirty="0">
                <a:solidFill>
                  <a:schemeClr val="accent2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Kimbly.williams@Amentum.com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	</a:t>
            </a:r>
            <a:endParaRPr lang="en-US" sz="2000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	E2 - Kimberley Meyers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kimberley.meyers@e2.com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  <a:lumOff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	E2 - Valerie Whetzel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valerie.whetzel@e2.com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  <a:lumOff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Transition Interface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Vanessa Hatfield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vhatfield@wfedservices.com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  <a:lumOff val="50000"/>
                </a:schemeClr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ptos" panose="020B0004020202020204" pitchFamily="34" charset="0"/>
              </a:rPr>
              <a:t>	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234388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Website for Dave’s Desk and Other NETL SOS5 transitions related information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3438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www.wfedservices.com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413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FCE84-930E-0093-98F0-AFD3B826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8521F-F83A-E07E-A82C-D727EF166C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43000" y="1981200"/>
            <a:ext cx="10515600" cy="1447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  <a:latin typeface="Luxury Gold" panose="02000605040000020004" charset="0"/>
              </a:rPr>
              <a:t>WE WON!!!!</a:t>
            </a:r>
          </a:p>
        </p:txBody>
      </p:sp>
    </p:spTree>
    <p:extLst>
      <p:ext uri="{BB962C8B-B14F-4D97-AF65-F5344CB8AC3E}">
        <p14:creationId xmlns:p14="http://schemas.microsoft.com/office/powerpoint/2010/main" val="315844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4CA3-E7EF-D264-C71B-344F2C5A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C0789-92C4-D749-1542-C76B0B8E1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838200"/>
            <a:ext cx="10668000" cy="6019800"/>
          </a:xfrm>
        </p:spPr>
        <p:txBody>
          <a:bodyPr/>
          <a:lstStyle/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Kigelia Light" panose="020B0502040204020203" pitchFamily="34" charset="0"/>
                <a:cs typeface="Kigelia Light" panose="020B0502040204020203" pitchFamily="34" charset="0"/>
              </a:rPr>
              <a:t>Safety Minute</a:t>
            </a: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200" dirty="0">
              <a:latin typeface="Aptos" panose="020B0004020202020204" pitchFamily="34" charset="0"/>
              <a:ea typeface="Kigelia Light" panose="020B0502040204020203" pitchFamily="34" charset="0"/>
              <a:cs typeface="Kigelia Light" panose="020B0502040204020203" pitchFamily="34" charset="0"/>
            </a:endParaRP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Kigelia Light" panose="020B0502040204020203" pitchFamily="34" charset="0"/>
                <a:cs typeface="Kigelia Light" panose="020B0502040204020203" pitchFamily="34" charset="0"/>
              </a:rPr>
              <a:t>Our People Approach</a:t>
            </a: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200" dirty="0">
              <a:latin typeface="Aptos" panose="020B0004020202020204" pitchFamily="34" charset="0"/>
              <a:ea typeface="Kigelia Light" panose="020B0502040204020203" pitchFamily="34" charset="0"/>
              <a:cs typeface="Kigelia Light" panose="020B0502040204020203" pitchFamily="34" charset="0"/>
            </a:endParaRP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Kigelia Light" panose="020B0502040204020203" pitchFamily="34" charset="0"/>
                <a:cs typeface="Kigelia Light" panose="020B0502040204020203" pitchFamily="34" charset="0"/>
              </a:rPr>
              <a:t>Our Team</a:t>
            </a: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200" dirty="0">
              <a:latin typeface="Aptos" panose="020B0004020202020204" pitchFamily="34" charset="0"/>
              <a:ea typeface="Kigelia Light" panose="020B0502040204020203" pitchFamily="34" charset="0"/>
              <a:cs typeface="Kigelia Light" panose="020B0502040204020203" pitchFamily="34" charset="0"/>
            </a:endParaRP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Kigelia Light" panose="020B0502040204020203" pitchFamily="34" charset="0"/>
                <a:cs typeface="Kigelia Light" panose="020B0502040204020203" pitchFamily="34" charset="0"/>
              </a:rPr>
              <a:t>Contract Approach</a:t>
            </a: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200" dirty="0">
              <a:latin typeface="Aptos" panose="020B0004020202020204" pitchFamily="34" charset="0"/>
              <a:ea typeface="Kigelia Light" panose="020B0502040204020203" pitchFamily="34" charset="0"/>
              <a:cs typeface="Kigelia Light" panose="020B0502040204020203" pitchFamily="34" charset="0"/>
            </a:endParaRP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Kigelia Light" panose="020B0502040204020203" pitchFamily="34" charset="0"/>
                <a:cs typeface="Kigelia Light" panose="020B0502040204020203" pitchFamily="34" charset="0"/>
              </a:rPr>
              <a:t>Transition</a:t>
            </a: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200" dirty="0">
              <a:latin typeface="Aptos" panose="020B0004020202020204" pitchFamily="34" charset="0"/>
              <a:ea typeface="Kigelia Light" panose="020B0502040204020203" pitchFamily="34" charset="0"/>
              <a:cs typeface="Kigelia Light" panose="020B0502040204020203" pitchFamily="34" charset="0"/>
            </a:endParaRP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Kigelia Light" panose="020B0502040204020203" pitchFamily="34" charset="0"/>
                <a:cs typeface="Kigelia Light" panose="020B0502040204020203" pitchFamily="34" charset="0"/>
              </a:rPr>
              <a:t>Communication</a:t>
            </a: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1200" dirty="0">
              <a:latin typeface="Aptos" panose="020B0004020202020204" pitchFamily="34" charset="0"/>
              <a:ea typeface="Kigelia Light" panose="020B0502040204020203" pitchFamily="34" charset="0"/>
              <a:cs typeface="Kigelia Light" panose="020B0502040204020203" pitchFamily="34" charset="0"/>
            </a:endParaRPr>
          </a:p>
          <a:p>
            <a:pPr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Kigelia Light" panose="020B0502040204020203" pitchFamily="34" charset="0"/>
                <a:cs typeface="Kigelia Light" panose="020B0502040204020203" pitchFamily="34" charset="0"/>
              </a:rPr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5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B0A4F-679C-6428-0B47-17494F27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dirty="0"/>
              <a:t>Safety Minute – </a:t>
            </a:r>
            <a:r>
              <a:rPr lang="en-US" sz="3200" kern="100" dirty="0">
                <a:latin typeface="Luxury Gold" panose="02000605040000020004" charset="0"/>
                <a:ea typeface="Aptos" panose="020B0004020202020204" pitchFamily="34" charset="0"/>
                <a:cs typeface="Times New Roman" panose="02020603050405020304" pitchFamily="18" charset="0"/>
              </a:rPr>
              <a:t>Distractions On The Job</a:t>
            </a:r>
            <a:endParaRPr lang="en-US" sz="3200" dirty="0">
              <a:latin typeface="Luxury Gold" panose="020006050400000200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A9FA-6CAA-6530-0E74-8006B22CC5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80% of accidents can be attributed to the actions of the individuals involved.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Unsafe behavior causes 4X as many accidents and injuries compared to unsafe conditions.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significant portion of accidents and injuries occur due to distractions while working.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D2F1D0-9DB2-D3F9-67B6-56B808BFD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74830"/>
              </p:ext>
            </p:extLst>
          </p:nvPr>
        </p:nvGraphicFramePr>
        <p:xfrm>
          <a:off x="300318" y="2129566"/>
          <a:ext cx="11430000" cy="3901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759068774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26142415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Distraction</a:t>
                      </a:r>
                    </a:p>
                  </a:txBody>
                  <a:tcPr>
                    <a:solidFill>
                      <a:srgbClr val="224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Mitigation</a:t>
                      </a:r>
                    </a:p>
                  </a:txBody>
                  <a:tcPr>
                    <a:solidFill>
                      <a:srgbClr val="2242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658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Mental Distraction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Focus on the task at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827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Inattention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Stay focused and pay attention to warnings and alarms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77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Machinery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Arrange your workstation in a well-lit, unobstructed area away from busy foot traffic to prevent distractions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0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Shortcuts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Prioritize safety over expediency to minimize the risk of injuries for yourself and your co-workers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7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Overconfidence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Ensure you have complete instructions before initiating a task and seek clarification on work procedures and safety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479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Poor Housekeeping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Maintaining a clean and organized workspace sets a safety standard for others to follow for both safety and a sense of pride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9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Ignoring Safety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Aptos" panose="020B0004020202020204" pitchFamily="34" charset="0"/>
                        </a:rPr>
                        <a:t>Always adhere to safety guidelines and think through tasks to ensure safety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609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76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AE96-E004-B711-F5AD-53C5BEB7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Our Values + People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99FA4-739A-DFE5-4208-D6F6D66BF2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38200"/>
            <a:ext cx="114300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ptos" panose="020B0004020202020204" pitchFamily="34" charset="0"/>
              </a:rPr>
              <a:t>People are our principal resource and our approach to their well being is embodied in our values. </a:t>
            </a:r>
            <a:r>
              <a:rPr lang="en-US" sz="1600" b="1" dirty="0">
                <a:latin typeface="Aptos" panose="020B0004020202020204" pitchFamily="34" charset="0"/>
              </a:rPr>
              <a:t>These values guide how we work, lead, and deliver.  </a:t>
            </a:r>
            <a:r>
              <a:rPr lang="en-US" sz="1600" dirty="0">
                <a:latin typeface="Aptos" panose="020B0004020202020204" pitchFamily="34" charset="0"/>
              </a:rPr>
              <a:t>All transferees will be treated fairly and in accordance with our values.</a:t>
            </a:r>
          </a:p>
          <a:p>
            <a:pPr marL="400050" lvl="1" indent="0" defTabSz="914400" eaLnBrk="0" fontAlgn="base" hangingPunct="0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LOVE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lead with love —authentic and freely given. Showing care makes us stronger. It’s how we build peace and trust in our teams.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428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RESPECT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treat every person with respect. Appreciation, fairness, and kindness shape how we work together.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428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BRAVERY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do the right thing, especially when it’s hard. Bravery means acting with integrity, not comfort.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428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TRUTH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ground ourselves in truth. Our decisions are guided by personal clarity and understanding our why.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428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HONESTY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speak openly and act transparently. Honesty strengthens integrity and builds lasting trust.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428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HUMILITY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know we’re part of something bigger. We stay grounded, treat others as equals, and honor all life.</a:t>
            </a: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22428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00050" lvl="1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WISDOM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2428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listen, reflect, and grow. We carry forward the insights of our mentors, leaders, and lived experiences.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67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06F1-96AB-C119-F7DF-43C57E61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SOS5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88751-CD41-D732-026D-CB86590D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276600"/>
            <a:ext cx="910134" cy="680622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3AFF8179-8D05-D858-5D66-F9A2C0DE000D}"/>
              </a:ext>
            </a:extLst>
          </p:cNvPr>
          <p:cNvSpPr/>
          <p:nvPr/>
        </p:nvSpPr>
        <p:spPr>
          <a:xfrm rot="10800000" flipH="1" flipV="1">
            <a:off x="8009551" y="1649483"/>
            <a:ext cx="381000" cy="1981201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hlinkClick r:id="rId3" tooltip="Protected by Avanan: http://www.amentum.com/"/>
            <a:extLst>
              <a:ext uri="{FF2B5EF4-FFF2-40B4-BE49-F238E27FC236}">
                <a16:creationId xmlns:a16="http://schemas.microsoft.com/office/drawing/2014/main" id="{817C8474-0A28-896E-C9EF-01BB37E9BE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19403"/>
            <a:ext cx="2895600" cy="895397"/>
          </a:xfrm>
          <a:prstGeom prst="rect">
            <a:avLst/>
          </a:prstGeom>
          <a:noFill/>
        </p:spPr>
      </p:pic>
      <p:pic>
        <p:nvPicPr>
          <p:cNvPr id="10" name="Content Placeholder 17">
            <a:extLst>
              <a:ext uri="{FF2B5EF4-FFF2-40B4-BE49-F238E27FC236}">
                <a16:creationId xmlns:a16="http://schemas.microsoft.com/office/drawing/2014/main" id="{6152DE2D-7BF9-F664-59F5-C75327B56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992921"/>
            <a:ext cx="4712668" cy="1057945"/>
          </a:xfrm>
          <a:prstGeom prst="rect">
            <a:avLst/>
          </a:prstGeom>
        </p:spPr>
      </p:pic>
      <p:sp>
        <p:nvSpPr>
          <p:cNvPr id="11" name="Plus Sign 10">
            <a:extLst>
              <a:ext uri="{FF2B5EF4-FFF2-40B4-BE49-F238E27FC236}">
                <a16:creationId xmlns:a16="http://schemas.microsoft.com/office/drawing/2014/main" id="{08C83C61-A765-438C-7F9F-B5BD3B50F5B6}"/>
              </a:ext>
            </a:extLst>
          </p:cNvPr>
          <p:cNvSpPr/>
          <p:nvPr/>
        </p:nvSpPr>
        <p:spPr>
          <a:xfrm>
            <a:off x="5593541" y="2640084"/>
            <a:ext cx="296250" cy="23774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6A3F1-70AE-1BEE-D3AE-6D1752C42133}"/>
              </a:ext>
            </a:extLst>
          </p:cNvPr>
          <p:cNvSpPr txBox="1"/>
          <p:nvPr/>
        </p:nvSpPr>
        <p:spPr>
          <a:xfrm>
            <a:off x="5554052" y="3467047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 2" panose="05020102010507070707" pitchFamily="18" charset="2"/>
              </a:rPr>
              <a:t></a:t>
            </a:r>
            <a:endParaRPr lang="en-US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AC9823-086A-83D9-68A8-52BCFFD4EE66}"/>
              </a:ext>
            </a:extLst>
          </p:cNvPr>
          <p:cNvSpPr txBox="1"/>
          <p:nvPr/>
        </p:nvSpPr>
        <p:spPr>
          <a:xfrm>
            <a:off x="8200051" y="3215158"/>
            <a:ext cx="1555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Subcontractors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B69ECF-38C1-04DC-9392-9D44B248C8D8}"/>
              </a:ext>
            </a:extLst>
          </p:cNvPr>
          <p:cNvSpPr txBox="1"/>
          <p:nvPr/>
        </p:nvSpPr>
        <p:spPr>
          <a:xfrm>
            <a:off x="8253082" y="1646667"/>
            <a:ext cx="180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Prime Contractor</a:t>
            </a:r>
          </a:p>
        </p:txBody>
      </p:sp>
    </p:spTree>
    <p:extLst>
      <p:ext uri="{BB962C8B-B14F-4D97-AF65-F5344CB8AC3E}">
        <p14:creationId xmlns:p14="http://schemas.microsoft.com/office/powerpoint/2010/main" val="402339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AD13-FAB3-4DC4-EB64-92C3AF3B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Waseyabek Federal Services, LLC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C84E-FA77-40DF-F08B-0D9331090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Waséyabek Federal Services, LLC (WFS) is a </a:t>
            </a: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100% Tribally-owned 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entity organized in the State of Michigan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ptos" panose="020B0004020202020204" pitchFamily="34" charset="0"/>
              <a:ea typeface="Cambria" panose="02040503050406030204" pitchFamily="18" charset="0"/>
              <a:cs typeface="Kigelia Arabic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Owned by the </a:t>
            </a: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Nottawaseppi Huron Band of the Potawatomi (NHBP)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, a Tribe re-recognized by the US Federal government in 1995 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ptos" panose="020B0004020202020204" pitchFamily="34" charset="0"/>
              <a:ea typeface="Cambria" panose="02040503050406030204" pitchFamily="18" charset="0"/>
              <a:cs typeface="Kigelia Arabic" panose="020F0502020204030204" pitchFamily="34" charset="0"/>
            </a:endParaRPr>
          </a:p>
          <a:p>
            <a:pPr defTabSz="601663"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Parent company Waséyabek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 was formed to pursue non-gaming, economic diversification opportunities on behalf of the Tribe</a:t>
            </a:r>
          </a:p>
          <a:p>
            <a:pPr defTabSz="601663"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ptos" panose="020B0004020202020204" pitchFamily="34" charset="0"/>
              <a:ea typeface="Cambria" panose="02040503050406030204" pitchFamily="18" charset="0"/>
              <a:cs typeface="Kigelia Arabic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WFS is an </a:t>
            </a: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8(a) subsidiary of Waséyabek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 and the </a:t>
            </a: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prime contractor for Site Operations Support (SOS5) 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Services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Aptos" panose="020B0004020202020204" pitchFamily="34" charset="0"/>
              <a:ea typeface="Cambria" panose="02040503050406030204" pitchFamily="18" charset="0"/>
              <a:cs typeface="Kigelia Arabic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WFS is currently holds contracts with </a:t>
            </a: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DOE at Savannah River Site and Fermi National Laboratory 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and additional contracts supporting GSA, Navy, BAE Systems, HUD, USDA, and FDIC</a:t>
            </a:r>
            <a:endParaRPr lang="en-US" sz="2000" dirty="0">
              <a:latin typeface="Aptos" panose="020B0004020202020204" pitchFamily="34" charset="0"/>
              <a:cs typeface="Kigelia Arabic" panose="020F0502020204030204" pitchFamily="34" charset="0"/>
            </a:endParaRPr>
          </a:p>
          <a:p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061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6FD2F0B8-03AC-CF81-559E-F8856558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1670"/>
            <a:ext cx="11430000" cy="411163"/>
          </a:xfrm>
          <a:custGeom>
            <a:avLst/>
            <a:gdLst/>
            <a:ahLst/>
            <a:cxnLst/>
            <a:rect l="l" t="t" r="r" b="b"/>
            <a:pathLst>
              <a:path w="9348470" h="1272539">
                <a:moveTo>
                  <a:pt x="0" y="1272539"/>
                </a:moveTo>
                <a:lnTo>
                  <a:pt x="9348216" y="1272539"/>
                </a:lnTo>
                <a:lnTo>
                  <a:pt x="9348216" y="0"/>
                </a:lnTo>
                <a:lnTo>
                  <a:pt x="0" y="0"/>
                </a:lnTo>
                <a:lnTo>
                  <a:pt x="0" y="1272539"/>
                </a:lnTo>
                <a:close/>
              </a:path>
            </a:pathLst>
          </a:custGeom>
          <a:solidFill>
            <a:srgbClr val="244289"/>
          </a:solidFill>
        </p:spPr>
        <p:txBody>
          <a:bodyPr wrap="square" lIns="0" tIns="0" rIns="0" bIns="0" rtlCol="0"/>
          <a:lstStyle/>
          <a:p>
            <a:r>
              <a:rPr lang="en-US" sz="3200" dirty="0">
                <a:solidFill>
                  <a:schemeClr val="bg1"/>
                </a:solidFill>
                <a:latin typeface="Luxury Gold" panose="02000605040000020004" charset="0"/>
                <a:ea typeface="Cambria" panose="02040503050406030204" pitchFamily="18" charset="0"/>
              </a:rPr>
              <a:t>Waséyabek Federal Group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EBF01-7032-8C3D-DE8D-63D3FCAF7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"/>
          <a:stretch>
            <a:fillRect/>
          </a:stretch>
        </p:blipFill>
        <p:spPr>
          <a:xfrm>
            <a:off x="533400" y="1904999"/>
            <a:ext cx="11184105" cy="3371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5EA8B-AB23-7028-C251-634FD783A543}"/>
              </a:ext>
            </a:extLst>
          </p:cNvPr>
          <p:cNvSpPr txBox="1"/>
          <p:nvPr/>
        </p:nvSpPr>
        <p:spPr>
          <a:xfrm>
            <a:off x="519732" y="990600"/>
            <a:ext cx="10309634" cy="41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rgbClr val="224288"/>
              </a:buClr>
            </a:pP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WFS is an </a:t>
            </a: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8(a) subsidiary of Waséyabek</a:t>
            </a:r>
            <a:r>
              <a:rPr lang="en-US" sz="2000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 and part of the </a:t>
            </a:r>
            <a:r>
              <a:rPr lang="en-US" sz="2000" b="1" dirty="0">
                <a:latin typeface="Aptos" panose="020B0004020202020204" pitchFamily="34" charset="0"/>
                <a:ea typeface="Cambria" panose="02040503050406030204" pitchFamily="18" charset="0"/>
                <a:cs typeface="Kigelia Arabic" panose="020F0502020204030204" pitchFamily="34" charset="0"/>
              </a:rPr>
              <a:t>Waséyabek Federal Group</a:t>
            </a:r>
            <a:endParaRPr lang="en-US" sz="2000" dirty="0">
              <a:latin typeface="Aptos" panose="020B0004020202020204" pitchFamily="34" charset="0"/>
              <a:ea typeface="Cambria" panose="02040503050406030204" pitchFamily="18" charset="0"/>
              <a:cs typeface="Kigelia Arabic" panose="020F0502020204030204" pitchFamily="34" charset="0"/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ADBBD599-5CF1-D6BE-87FD-8DAB821B5585}"/>
              </a:ext>
            </a:extLst>
          </p:cNvPr>
          <p:cNvSpPr/>
          <p:nvPr/>
        </p:nvSpPr>
        <p:spPr>
          <a:xfrm>
            <a:off x="519732" y="2300651"/>
            <a:ext cx="3276600" cy="1600200"/>
          </a:xfrm>
          <a:prstGeom prst="round1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9C7E-1806-F285-AB32-16C259C9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114300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ABCB5-1CF2-3CD6-3FB3-6606DAC5BC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Amentum - A global leader in advanced engineering and innovative technology solutions. Commitments underpinned by belief that safety, collaboration and well-being are integral to success. </a:t>
            </a:r>
          </a:p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Headquartered in Chantilly, Virginia - More than 53,000 employees in approximately 80 countries across all 7 continents.</a:t>
            </a:r>
          </a:p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Trusted partner with DOE Laboratories providing Management &amp; Operation of Idaho National Laboratory, Lawrence Livermore National Laboratory, and </a:t>
            </a:r>
            <a:r>
              <a:rPr lang="it-IT" sz="2400" dirty="0">
                <a:latin typeface="Aptos" panose="020B0004020202020204" pitchFamily="34" charset="0"/>
                <a:cs typeface="Calibri" pitchFamily="34" charset="0"/>
              </a:rPr>
              <a:t>Fermi National Accelerator Laboratory.</a:t>
            </a:r>
            <a:endParaRPr lang="en-US" sz="2400" dirty="0">
              <a:latin typeface="Aptos" panose="020B0004020202020204" pitchFamily="34" charset="0"/>
              <a:cs typeface="Calibri" pitchFamily="34" charset="0"/>
            </a:endParaRPr>
          </a:p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Aptos" panose="020B0004020202020204" pitchFamily="34" charset="0"/>
                <a:cs typeface="Calibri" pitchFamily="34" charset="0"/>
              </a:rPr>
              <a:t>Amentum and its legacy companies have supported NETL across multiple programs for over 45 years.</a:t>
            </a:r>
            <a:endParaRPr lang="en-US" sz="2400" b="1" dirty="0">
              <a:latin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C41E3-668A-2163-9CA2-A0A953672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0" y="-101951"/>
            <a:ext cx="1482406" cy="91986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C4E92B-B370-4C41-CC40-A9B4005E3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28463"/>
              </p:ext>
            </p:extLst>
          </p:nvPr>
        </p:nvGraphicFramePr>
        <p:xfrm>
          <a:off x="571500" y="5240020"/>
          <a:ext cx="10896600" cy="1559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53797">
                  <a:extLst>
                    <a:ext uri="{9D8B030D-6E8A-4147-A177-3AD203B41FA5}">
                      <a16:colId xmlns:a16="http://schemas.microsoft.com/office/drawing/2014/main" val="4285061858"/>
                    </a:ext>
                  </a:extLst>
                </a:gridCol>
                <a:gridCol w="5742803">
                  <a:extLst>
                    <a:ext uri="{9D8B030D-6E8A-4147-A177-3AD203B41FA5}">
                      <a16:colId xmlns:a16="http://schemas.microsoft.com/office/drawing/2014/main" val="6665208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Industry and DOE complex leader in</a:t>
                      </a:r>
                    </a:p>
                  </a:txBody>
                  <a:tcPr>
                    <a:solidFill>
                      <a:srgbClr val="224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ptos" panose="020B0004020202020204" pitchFamily="34" charset="0"/>
                          <a:cs typeface="Calibri" pitchFamily="34" charset="0"/>
                        </a:rPr>
                        <a:t>Nationally recognized credentials in</a:t>
                      </a:r>
                      <a:endParaRPr lang="en-US" dirty="0"/>
                    </a:p>
                  </a:txBody>
                  <a:tcPr>
                    <a:solidFill>
                      <a:srgbClr val="2242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9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22428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Project Management</a:t>
                      </a:r>
                    </a:p>
                    <a:p>
                      <a:pPr marL="285750" indent="-285750">
                        <a:buClr>
                          <a:srgbClr val="22428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Facility Operations</a:t>
                      </a:r>
                    </a:p>
                    <a:p>
                      <a:pPr marL="285750" indent="-285750">
                        <a:buClr>
                          <a:srgbClr val="22428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Conduct of Operations</a:t>
                      </a:r>
                    </a:p>
                    <a:p>
                      <a:pPr marL="285750" indent="-285750">
                        <a:buClr>
                          <a:srgbClr val="22428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Corporate Reachback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22428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Integrated Safety Management Systems</a:t>
                      </a:r>
                    </a:p>
                    <a:p>
                      <a:pPr marL="285750" indent="-285750">
                        <a:buClr>
                          <a:srgbClr val="224288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Industrial and Nuclear Safety</a:t>
                      </a:r>
                    </a:p>
                    <a:p>
                      <a:endParaRPr lang="en-US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0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F5DD-6F4B-6EE7-4E44-A57E9192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114300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 E2 Consulting Engineers, Inc.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B6D47-AF5B-74B9-D6BC-00BFF4A389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Founded in 1988 with over 800 current employees nationwide and abroad</a:t>
            </a:r>
          </a:p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Headquartered in Denver, CO with 11 satellite offices across the U.S.</a:t>
            </a:r>
          </a:p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Specialize in:</a:t>
            </a:r>
          </a:p>
          <a:p>
            <a:pPr lvl="2"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Facilities Support Services			</a:t>
            </a:r>
          </a:p>
          <a:p>
            <a:pPr lvl="2"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PMO &amp; Project Controls</a:t>
            </a:r>
          </a:p>
          <a:p>
            <a:pPr lvl="2"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Environmental Services</a:t>
            </a:r>
          </a:p>
          <a:p>
            <a:pPr lvl="2"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Engineering &amp; Design</a:t>
            </a:r>
          </a:p>
          <a:p>
            <a:pPr lvl="2"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IT / Technology Services</a:t>
            </a:r>
          </a:p>
          <a:p>
            <a:pPr lvl="2"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Construction Management &amp; Inspection Services</a:t>
            </a:r>
          </a:p>
          <a:p>
            <a:pPr lvl="2"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ptos" panose="020B0004020202020204" pitchFamily="34" charset="0"/>
                <a:cs typeface="Calibri" pitchFamily="34" charset="0"/>
              </a:rPr>
              <a:t>Professional &amp; Non-Professional Staff Augmentation </a:t>
            </a:r>
          </a:p>
          <a:p>
            <a:pPr>
              <a:lnSpc>
                <a:spcPct val="110000"/>
              </a:lnSpc>
              <a:buClr>
                <a:srgbClr val="224288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latin typeface="Aptos" panose="020B0004020202020204" pitchFamily="34" charset="0"/>
                <a:cs typeface="Calibri" pitchFamily="34" charset="0"/>
              </a:rPr>
              <a:t>Continuous support of NETL SOS contracts since 2015</a:t>
            </a:r>
            <a:endParaRPr lang="en-US" sz="2400" b="1" dirty="0">
              <a:latin typeface="Luxury Gold" panose="020006050400000200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4AB4A-D100-32AB-D7DA-D26FD6E50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0" y="68413"/>
            <a:ext cx="865909" cy="6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77375"/>
      </p:ext>
    </p:extLst>
  </p:cSld>
  <p:clrMapOvr>
    <a:masterClrMapping/>
  </p:clrMapOvr>
</p:sld>
</file>

<file path=ppt/theme/theme1.xml><?xml version="1.0" encoding="utf-8"?>
<a:theme xmlns:a="http://schemas.openxmlformats.org/drawingml/2006/main" name="WDC: Dark">
  <a:themeElements>
    <a:clrScheme name="DWH Color Scheme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7F7F7F"/>
      </a:accent1>
      <a:accent2>
        <a:srgbClr val="012C54"/>
      </a:accent2>
      <a:accent3>
        <a:srgbClr val="E51A37"/>
      </a:accent3>
      <a:accent4>
        <a:srgbClr val="B9CCE5"/>
      </a:accent4>
      <a:accent5>
        <a:srgbClr val="FAD2D8"/>
      </a:accent5>
      <a:accent6>
        <a:srgbClr val="FFFFCC"/>
      </a:accent6>
      <a:hlink>
        <a:srgbClr val="FA7100"/>
      </a:hlink>
      <a:folHlink>
        <a:srgbClr val="44B9E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DC: Light">
  <a:themeElements>
    <a:clrScheme name="DWH Color Scheme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7F7F7F"/>
      </a:accent1>
      <a:accent2>
        <a:srgbClr val="012C54"/>
      </a:accent2>
      <a:accent3>
        <a:srgbClr val="E51A37"/>
      </a:accent3>
      <a:accent4>
        <a:srgbClr val="B9CCE5"/>
      </a:accent4>
      <a:accent5>
        <a:srgbClr val="FAD2D8"/>
      </a:accent5>
      <a:accent6>
        <a:srgbClr val="FFFFCC"/>
      </a:accent6>
      <a:hlink>
        <a:srgbClr val="FA7100"/>
      </a:hlink>
      <a:folHlink>
        <a:srgbClr val="44B9E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ederal Division">
  <a:themeElements>
    <a:clrScheme name="DWH Color Scheme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7F7F7F"/>
      </a:accent1>
      <a:accent2>
        <a:srgbClr val="012C54"/>
      </a:accent2>
      <a:accent3>
        <a:srgbClr val="E51A37"/>
      </a:accent3>
      <a:accent4>
        <a:srgbClr val="B9CCE5"/>
      </a:accent4>
      <a:accent5>
        <a:srgbClr val="FAD2D8"/>
      </a:accent5>
      <a:accent6>
        <a:srgbClr val="FFFFCC"/>
      </a:accent6>
      <a:hlink>
        <a:srgbClr val="FA7100"/>
      </a:hlink>
      <a:folHlink>
        <a:srgbClr val="44B9E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FS">
  <a:themeElements>
    <a:clrScheme name="DWH Color Scheme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7F7F7F"/>
      </a:accent1>
      <a:accent2>
        <a:srgbClr val="012C54"/>
      </a:accent2>
      <a:accent3>
        <a:srgbClr val="E51A37"/>
      </a:accent3>
      <a:accent4>
        <a:srgbClr val="B9CCE5"/>
      </a:accent4>
      <a:accent5>
        <a:srgbClr val="FAD2D8"/>
      </a:accent5>
      <a:accent6>
        <a:srgbClr val="FFFFCC"/>
      </a:accent6>
      <a:hlink>
        <a:srgbClr val="FA7100"/>
      </a:hlink>
      <a:folHlink>
        <a:srgbClr val="44B9E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Fed95">
  <a:themeElements>
    <a:clrScheme name="DWH Color Scheme">
      <a:dk1>
        <a:sysClr val="windowText" lastClr="000000"/>
      </a:dk1>
      <a:lt1>
        <a:srgbClr val="FFFFFF"/>
      </a:lt1>
      <a:dk2>
        <a:srgbClr val="464646"/>
      </a:dk2>
      <a:lt2>
        <a:srgbClr val="FFFFFF"/>
      </a:lt2>
      <a:accent1>
        <a:srgbClr val="7F7F7F"/>
      </a:accent1>
      <a:accent2>
        <a:srgbClr val="012C54"/>
      </a:accent2>
      <a:accent3>
        <a:srgbClr val="E51A37"/>
      </a:accent3>
      <a:accent4>
        <a:srgbClr val="B9CCE5"/>
      </a:accent4>
      <a:accent5>
        <a:srgbClr val="FAD2D8"/>
      </a:accent5>
      <a:accent6>
        <a:srgbClr val="FFFFCC"/>
      </a:accent6>
      <a:hlink>
        <a:srgbClr val="FA7100"/>
      </a:hlink>
      <a:folHlink>
        <a:srgbClr val="44B9E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---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01DB652571845AF9C035A9462D4EB" ma:contentTypeVersion="13" ma:contentTypeDescription="Create a new document." ma:contentTypeScope="" ma:versionID="5e85f2f514c79ae69a55154ac2f022df">
  <xsd:schema xmlns:xsd="http://www.w3.org/2001/XMLSchema" xmlns:xs="http://www.w3.org/2001/XMLSchema" xmlns:p="http://schemas.microsoft.com/office/2006/metadata/properties" xmlns:ns3="c5b2438b-088d-4699-8d27-e63edcc68129" targetNamespace="http://schemas.microsoft.com/office/2006/metadata/properties" ma:root="true" ma:fieldsID="59fc3e8587e2da7d52e3534a09b32b9c" ns3:_="">
    <xsd:import namespace="c5b2438b-088d-4699-8d27-e63edcc681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2438b-088d-4699-8d27-e63edcc68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b2438b-088d-4699-8d27-e63edcc68129" xsi:nil="true"/>
  </documentManagement>
</p:properties>
</file>

<file path=customXml/itemProps1.xml><?xml version="1.0" encoding="utf-8"?>
<ds:datastoreItem xmlns:ds="http://schemas.openxmlformats.org/officeDocument/2006/customXml" ds:itemID="{7FF445CA-A1E6-461B-AD71-4C3B074486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AF1701-3AE1-4961-8768-5C17F767B4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b2438b-088d-4699-8d27-e63edcc68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6A0AD9-0A6F-43F0-ABFF-857FF4266DC3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c5b2438b-088d-4699-8d27-e63edcc68129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20197</TotalTime>
  <Words>991</Words>
  <Application>Microsoft Macintosh PowerPoint</Application>
  <PresentationFormat>Widescreen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Calibri</vt:lpstr>
      <vt:lpstr>Wingdings</vt:lpstr>
      <vt:lpstr>Luxury Gold</vt:lpstr>
      <vt:lpstr>Courier New</vt:lpstr>
      <vt:lpstr>Aptos</vt:lpstr>
      <vt:lpstr>Wingdings 2</vt:lpstr>
      <vt:lpstr>Arial</vt:lpstr>
      <vt:lpstr>WDC: Dark</vt:lpstr>
      <vt:lpstr>WDC: Light</vt:lpstr>
      <vt:lpstr>Federal Division</vt:lpstr>
      <vt:lpstr>WFS</vt:lpstr>
      <vt:lpstr>Fed95</vt:lpstr>
      <vt:lpstr>---</vt:lpstr>
      <vt:lpstr>National Energy Technology Laboratory (NETL)  Site Operations Support (SOS) Services – SOS5</vt:lpstr>
      <vt:lpstr>Agenda</vt:lpstr>
      <vt:lpstr> Safety Minute – Distractions On The Job</vt:lpstr>
      <vt:lpstr>Our Values + People</vt:lpstr>
      <vt:lpstr>SOS5 Team</vt:lpstr>
      <vt:lpstr>Waseyabek Federal Services, LLC</vt:lpstr>
      <vt:lpstr>Waséyabek Federal Group</vt:lpstr>
      <vt:lpstr> </vt:lpstr>
      <vt:lpstr> E2 Consulting Engineers, Inc.</vt:lpstr>
      <vt:lpstr>Our Contract Approach</vt:lpstr>
      <vt:lpstr>Transition Team</vt:lpstr>
      <vt:lpstr>Transition Key Points</vt:lpstr>
      <vt:lpstr>Communication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kfuller@waseyabek.com</dc:creator>
  <cp:lastModifiedBy>Mason Nichols</cp:lastModifiedBy>
  <cp:revision>221</cp:revision>
  <cp:lastPrinted>2019-09-04T13:10:52Z</cp:lastPrinted>
  <dcterms:created xsi:type="dcterms:W3CDTF">2019-09-03T17:32:02Z</dcterms:created>
  <dcterms:modified xsi:type="dcterms:W3CDTF">2025-07-22T15:49:31Z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0x010100D2A01DB652571845AF9C035A9462D4EB</vt:lpwstr>
  </property>
</Properties>
</file>